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23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3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21.jpeg" ContentType="image/jpeg"/>
  <Override PartName="/ppt/media/image13.png" ContentType="image/png"/>
  <Override PartName="/ppt/media/image12.png" ContentType="image/png"/>
  <Override PartName="/ppt/media/image11.jpeg" ContentType="image/jpeg"/>
  <Override PartName="/ppt/media/image10.png" ContentType="image/png"/>
  <Override PartName="/ppt/media/image9.png" ContentType="image/png"/>
  <Override PartName="/ppt/media/image15.png" ContentType="image/png"/>
  <Override PartName="/ppt/media/image22.png" ContentType="image/png"/>
  <Override PartName="/ppt/media/image8.jpeg" ContentType="image/jpe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
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78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79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80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340F0F33-C4CB-445D-8001-234A1A04644C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37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76ACF96B-B8B5-4BF7-B70D-CC2336E09ABA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146040"/>
            <a:ext cx="822924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1460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1460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37040" y="1200240"/>
            <a:ext cx="4668840" cy="372528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37040" y="1200240"/>
            <a:ext cx="4668840" cy="3725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725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5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31460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725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31460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3146040"/>
            <a:ext cx="822924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146040"/>
            <a:ext cx="822924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31460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31460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37040" y="1200240"/>
            <a:ext cx="4668840" cy="372528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37040" y="1200240"/>
            <a:ext cx="4668840" cy="3725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5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1460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725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1460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5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146040"/>
            <a:ext cx="8229240" cy="1776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tIns="91440" bIns="91440" anchor="ctr"/>
          <a:p>
            <a:r>
              <a:rPr lang="en-US" sz="1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44600" y="4910040"/>
            <a:ext cx="2133360" cy="273600"/>
          </a:xfrm>
          <a:prstGeom prst="rect">
            <a:avLst/>
          </a:prstGeom>
        </p:spPr>
        <p:txBody>
          <a:bodyPr tIns="91440" bIns="91440" anchor="ctr"/>
          <a:p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213000" y="4910040"/>
            <a:ext cx="2895120" cy="273600"/>
          </a:xfrm>
          <a:prstGeom prst="rect">
            <a:avLst/>
          </a:prstGeom>
        </p:spPr>
        <p:txBody>
          <a:bodyPr tIns="91440" bIns="91440" anchor="ctr"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4910040"/>
            <a:ext cx="2133360" cy="2736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BF95CBC2-FE09-497B-8040-B9B440E9E983}" type="slidenum">
              <a:rPr lang="en-US" sz="1200">
                <a:solidFill>
                  <a:srgbClr val="d8d8d8"/>
                </a:solidFill>
                <a:latin typeface="Times New Roman"/>
                <a:ea typeface="Times New Roman"/>
              </a:rPr>
              <a:t>&lt;number&gt;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14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4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7160"/>
          </a:xfrm>
          <a:prstGeom prst="rect">
            <a:avLst/>
          </a:prstGeom>
        </p:spPr>
        <p:txBody>
          <a:bodyPr tIns="91440" bIns="91440" anchor="ctr"/>
          <a:p>
            <a:r>
              <a:rPr lang="en-US" sz="1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tIns="91440" bIns="91440"/>
          <a:p>
            <a:pPr>
              <a:buSzPct val="45000"/>
              <a:buFont typeface="StarSymbol"/>
              <a:buChar char=""/>
            </a:pPr>
            <a:r>
              <a:rPr lang="en-US" sz="14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4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14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14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1400">
                <a:latin typeface="Arial"/>
              </a:rPr>
              <a:t>Seventh Outline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9AA71727-A924-45DB-88BD-119A896D0F1C}" type="slidenum">
              <a:rPr lang="en-US" sz="1200">
                <a:solidFill>
                  <a:srgbClr val="d8d8d8"/>
                </a:solidFill>
                <a:latin typeface="Times New Roman"/>
                <a:ea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685800" y="2046960"/>
            <a:ext cx="7772040" cy="1102320"/>
          </a:xfrm>
          <a:prstGeom prst="rect">
            <a:avLst/>
          </a:prstGeom>
        </p:spPr>
        <p:txBody>
          <a:bodyPr anchor="ctr"/>
          <a:p>
            <a:r>
              <a:rPr b="1" lang="en-US" sz="4800">
                <a:solidFill>
                  <a:srgbClr val="f79646"/>
                </a:solidFill>
                <a:latin typeface="Arial"/>
                <a:ea typeface="Arial"/>
              </a:rPr>
              <a:t>Object-Oriented CSS</a:t>
            </a:r>
            <a:endParaRPr/>
          </a:p>
        </p:txBody>
      </p:sp>
      <p:sp>
        <p:nvSpPr>
          <p:cNvPr id="82" name="TextShape 2"/>
          <p:cNvSpPr txBox="1"/>
          <p:nvPr/>
        </p:nvSpPr>
        <p:spPr>
          <a:xfrm>
            <a:off x="0" y="4898160"/>
            <a:ext cx="2133360" cy="2736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Times New Roman"/>
              </a:rPr>
              <a:t>6/18/15</a:t>
            </a:r>
            <a:endParaRPr/>
          </a:p>
        </p:txBody>
      </p:sp>
      <p:sp>
        <p:nvSpPr>
          <p:cNvPr id="83" name="TextShape 3"/>
          <p:cNvSpPr txBox="1"/>
          <p:nvPr/>
        </p:nvSpPr>
        <p:spPr>
          <a:xfrm>
            <a:off x="3124080" y="4898160"/>
            <a:ext cx="2895120" cy="2736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Times New Roman"/>
              </a:rPr>
              <a:t>www.qsoftvietnam.com</a:t>
            </a:r>
            <a:endParaRPr/>
          </a:p>
        </p:txBody>
      </p:sp>
      <p:sp>
        <p:nvSpPr>
          <p:cNvPr id="84" name="TextShape 4"/>
          <p:cNvSpPr txBox="1"/>
          <p:nvPr/>
        </p:nvSpPr>
        <p:spPr>
          <a:xfrm>
            <a:off x="6854040" y="4898160"/>
            <a:ext cx="2133360" cy="2736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DE2845AB-1611-4B55-B3FB-106EB9986E9B}" type="slidenum">
              <a:rPr lang="en-US" sz="1200">
                <a:solidFill>
                  <a:srgbClr val="ffffff"/>
                </a:solidFill>
                <a:latin typeface="Times New Roman"/>
              </a:rPr>
              <a:t>&lt;number&gt;</a:t>
            </a:fld>
            <a:endParaRPr/>
          </a:p>
        </p:txBody>
      </p:sp>
      <p:sp>
        <p:nvSpPr>
          <p:cNvPr id="85" name="CustomShape 5"/>
          <p:cNvSpPr/>
          <p:nvPr/>
        </p:nvSpPr>
        <p:spPr>
          <a:xfrm>
            <a:off x="1062360" y="1146960"/>
            <a:ext cx="6004440" cy="118692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2400">
                <a:solidFill>
                  <a:srgbClr val="e46c0a"/>
                </a:solidFill>
                <a:latin typeface="Times New Roman"/>
              </a:rPr>
              <a:t>CHƯƠNG TRÌNH ĐÀO TẠO NHÂN VIÊN 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2400">
                <a:solidFill>
                  <a:srgbClr val="e46c0a"/>
                </a:solidFill>
                <a:latin typeface="Times New Roman"/>
              </a:rPr>
              <a:t>MÔN HỌC: CSS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86" name="CustomShape 6"/>
          <p:cNvSpPr/>
          <p:nvPr/>
        </p:nvSpPr>
        <p:spPr>
          <a:xfrm>
            <a:off x="3317400" y="4597920"/>
            <a:ext cx="2500560" cy="39456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en-US" sz="2000">
                <a:solidFill>
                  <a:srgbClr val="a6a6a6"/>
                </a:solidFill>
                <a:latin typeface="Times New Roman"/>
              </a:rPr>
              <a:t>HANOI – JUN, 2015 </a:t>
            </a:r>
            <a:endParaRPr/>
          </a:p>
        </p:txBody>
      </p:sp>
      <p:sp>
        <p:nvSpPr>
          <p:cNvPr id="87" name="CustomShape 7"/>
          <p:cNvSpPr/>
          <p:nvPr/>
        </p:nvSpPr>
        <p:spPr>
          <a:xfrm>
            <a:off x="5843880" y="3690000"/>
            <a:ext cx="3898800" cy="394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i="1" lang="en-US" sz="2000">
                <a:solidFill>
                  <a:srgbClr val="0e5ea5"/>
                </a:solidFill>
                <a:latin typeface="Times New Roman"/>
              </a:rPr>
              <a:t>Trình bày: Team 5</a:t>
            </a:r>
            <a:endParaRPr/>
          </a:p>
        </p:txBody>
      </p:sp>
      <p:pic>
        <p:nvPicPr>
          <p:cNvPr id="88" name="Shape 87" descr=""/>
          <p:cNvPicPr/>
          <p:nvPr/>
        </p:nvPicPr>
        <p:blipFill>
          <a:blip r:embed="rId1"/>
          <a:srcRect l="0" t="0" r="0" b="-520266"/>
          <a:stretch>
            <a:fillRect/>
          </a:stretch>
        </p:blipFill>
        <p:spPr>
          <a:xfrm>
            <a:off x="245160" y="3043800"/>
            <a:ext cx="1658520" cy="192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457200" y="1175760"/>
            <a:ext cx="8229240" cy="857160"/>
          </a:xfrm>
          <a:prstGeom prst="rect">
            <a:avLst/>
          </a:prstGeom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e06666"/>
                </a:solidFill>
                <a:latin typeface="Arial"/>
                <a:ea typeface="Arial"/>
              </a:rPr>
              <a:t>TWO MAIN PRINCIPLE</a:t>
            </a:r>
            <a:endParaRPr/>
          </a:p>
        </p:txBody>
      </p:sp>
      <p:sp>
        <p:nvSpPr>
          <p:cNvPr id="102" name="TextShape 2"/>
          <p:cNvSpPr txBox="1"/>
          <p:nvPr/>
        </p:nvSpPr>
        <p:spPr>
          <a:xfrm>
            <a:off x="424440" y="2278800"/>
            <a:ext cx="8229240" cy="275184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</a:rPr>
              <a:t>1. Separate Structure and Skin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</a:rPr>
              <a:t>2. Separate Container and Content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510480" y="1160640"/>
            <a:ext cx="8229240" cy="857160"/>
          </a:xfrm>
          <a:prstGeom prst="rect">
            <a:avLst/>
          </a:prstGeom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0b5394"/>
                </a:solidFill>
                <a:latin typeface="Arial"/>
                <a:ea typeface="Arial"/>
              </a:rPr>
              <a:t>SEPARATE STRUCTURE AND SKIN</a:t>
            </a:r>
            <a:endParaRPr/>
          </a:p>
        </p:txBody>
      </p:sp>
      <p:sp>
        <p:nvSpPr>
          <p:cNvPr id="104" name="TextShape 2"/>
          <p:cNvSpPr txBox="1"/>
          <p:nvPr/>
        </p:nvSpPr>
        <p:spPr>
          <a:xfrm>
            <a:off x="433440" y="2364840"/>
            <a:ext cx="8305920" cy="256068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2700">
                <a:solidFill>
                  <a:srgbClr val="666666"/>
                </a:solidFill>
                <a:latin typeface="Arial"/>
                <a:ea typeface="Arial"/>
              </a:rPr>
              <a:t>Separating positioning (</a:t>
            </a:r>
            <a:r>
              <a:rPr lang="en-US" sz="2700">
                <a:solidFill>
                  <a:srgbClr val="b45f06"/>
                </a:solidFill>
                <a:latin typeface="Arial"/>
                <a:ea typeface="Arial"/>
              </a:rPr>
              <a:t>position, float, margin</a:t>
            </a:r>
            <a:r>
              <a:rPr lang="en-US" sz="2700">
                <a:solidFill>
                  <a:srgbClr val="666666"/>
                </a:solidFill>
                <a:latin typeface="Arial"/>
                <a:ea typeface="Arial"/>
              </a:rPr>
              <a:t>, etc.) from styling (</a:t>
            </a:r>
            <a:r>
              <a:rPr lang="en-US" sz="2700">
                <a:solidFill>
                  <a:srgbClr val="674ea7"/>
                </a:solidFill>
                <a:latin typeface="Arial"/>
                <a:ea typeface="Arial"/>
              </a:rPr>
              <a:t>background, color, border, etc</a:t>
            </a:r>
            <a:r>
              <a:rPr lang="en-US" sz="2700">
                <a:solidFill>
                  <a:srgbClr val="666666"/>
                </a:solidFill>
                <a:latin typeface="Arial"/>
                <a:ea typeface="Arial"/>
              </a:rPr>
              <a:t>.)</a:t>
            </a: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tIns="91440" bIns="91440"/>
          <a:p>
            <a:endParaRPr/>
          </a:p>
        </p:txBody>
      </p:sp>
      <p:pic>
        <p:nvPicPr>
          <p:cNvPr id="106" name="Shape 149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87080" y="1469520"/>
            <a:ext cx="6369480" cy="3062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tIns="91440" bIns="91440"/>
          <a:p>
            <a:endParaRPr/>
          </a:p>
        </p:txBody>
      </p:sp>
      <p:pic>
        <p:nvPicPr>
          <p:cNvPr id="108" name="Shape 15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49760" y="1504440"/>
            <a:ext cx="7044120" cy="2886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457200" y="1200240"/>
            <a:ext cx="8229240" cy="3725280"/>
          </a:xfrm>
          <a:prstGeom prst="rect">
            <a:avLst/>
          </a:prstGeom>
        </p:spPr>
        <p:txBody>
          <a:bodyPr tIns="91440" bIns="91440"/>
          <a:p>
            <a:endParaRPr/>
          </a:p>
        </p:txBody>
      </p:sp>
      <p:pic>
        <p:nvPicPr>
          <p:cNvPr id="110" name="Shape 16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2320" y="1266480"/>
            <a:ext cx="6399000" cy="349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667440" y="2229120"/>
            <a:ext cx="3969720" cy="588600"/>
          </a:xfrm>
          <a:prstGeom prst="rect">
            <a:avLst/>
          </a:prstGeom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38761d"/>
                </a:solidFill>
                <a:latin typeface="Arial"/>
                <a:ea typeface="Arial"/>
              </a:rPr>
              <a:t>SASS WAY</a:t>
            </a:r>
            <a:endParaRPr/>
          </a:p>
        </p:txBody>
      </p:sp>
      <p:pic>
        <p:nvPicPr>
          <p:cNvPr id="112" name="Shape 167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532040" y="1029960"/>
            <a:ext cx="3812760" cy="3673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667440" y="2229120"/>
            <a:ext cx="3969720" cy="588600"/>
          </a:xfrm>
          <a:prstGeom prst="rect">
            <a:avLst/>
          </a:prstGeom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38761d"/>
                </a:solidFill>
                <a:latin typeface="Arial"/>
                <a:ea typeface="Arial"/>
              </a:rPr>
              <a:t>SASS WAY</a:t>
            </a:r>
            <a:endParaRPr/>
          </a:p>
        </p:txBody>
      </p:sp>
      <p:pic>
        <p:nvPicPr>
          <p:cNvPr id="114" name="Shape 17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526920" y="3202560"/>
            <a:ext cx="4638240" cy="971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457200" y="1233000"/>
            <a:ext cx="8229240" cy="857160"/>
          </a:xfrm>
          <a:prstGeom prst="rect">
            <a:avLst/>
          </a:prstGeom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0b5394"/>
                </a:solidFill>
                <a:latin typeface="Arial"/>
                <a:ea typeface="Arial"/>
              </a:rPr>
              <a:t>SEPARATE CONTAINER AND CONTENT</a:t>
            </a:r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535680" y="2345040"/>
            <a:ext cx="8072640" cy="260064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2700">
                <a:solidFill>
                  <a:srgbClr val="666666"/>
                </a:solidFill>
                <a:latin typeface="Arial"/>
                <a:ea typeface="Arial"/>
              </a:rPr>
              <a:t>Objects should look the same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700">
                <a:solidFill>
                  <a:srgbClr val="cc0000"/>
                </a:solidFill>
                <a:latin typeface="Arial"/>
                <a:ea typeface="Arial"/>
              </a:rPr>
              <a:t>no matter where you put them</a:t>
            </a:r>
            <a:endParaRPr/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8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470600" y="1478880"/>
            <a:ext cx="6202440" cy="2957760"/>
          </a:xfrm>
          <a:prstGeom prst="rect">
            <a:avLst/>
          </a:prstGeom>
          <a:ln>
            <a:noFill/>
          </a:ln>
        </p:spPr>
      </p:pic>
      <p:sp>
        <p:nvSpPr>
          <p:cNvPr id="118" name="CustomShape 1"/>
          <p:cNvSpPr/>
          <p:nvPr/>
        </p:nvSpPr>
        <p:spPr>
          <a:xfrm rot="19506600">
            <a:off x="2591640" y="1918080"/>
            <a:ext cx="2973600" cy="1446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US" sz="9600">
                <a:solidFill>
                  <a:srgbClr val="85200c"/>
                </a:solidFill>
                <a:latin typeface="Arial"/>
                <a:ea typeface="Arial"/>
              </a:rPr>
              <a:t>BAD</a:t>
            </a:r>
            <a:endParaRPr/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>
                <p:childTnLst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1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2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9760" y="882720"/>
            <a:ext cx="8229240" cy="857160"/>
          </a:xfrm>
          <a:prstGeom prst="rect">
            <a:avLst/>
          </a:prstGeom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38761d"/>
                </a:solidFill>
                <a:latin typeface="Arial"/>
                <a:ea typeface="Arial"/>
              </a:rPr>
              <a:t>THE RIGHT WAY</a:t>
            </a:r>
            <a:endParaRPr/>
          </a:p>
        </p:txBody>
      </p:sp>
      <p:pic>
        <p:nvPicPr>
          <p:cNvPr id="120" name="Shape 19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52760" y="1883880"/>
            <a:ext cx="5837760" cy="2752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457200" y="1379520"/>
            <a:ext cx="8229240" cy="584280"/>
          </a:xfrm>
          <a:prstGeom prst="rect">
            <a:avLst/>
          </a:prstGeom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</a:rPr>
              <a:t>What is object-oriented CSS?</a:t>
            </a:r>
            <a:endParaRPr/>
          </a:p>
        </p:txBody>
      </p:sp>
      <p:sp>
        <p:nvSpPr>
          <p:cNvPr id="90" name="TextShape 2"/>
          <p:cNvSpPr txBox="1"/>
          <p:nvPr/>
        </p:nvSpPr>
        <p:spPr>
          <a:xfrm>
            <a:off x="457200" y="2601360"/>
            <a:ext cx="8229240" cy="196380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</a:rPr>
              <a:t>A methodology of writing </a:t>
            </a:r>
            <a:r>
              <a:rPr lang="en-US" sz="3000">
                <a:solidFill>
                  <a:srgbClr val="e06666"/>
                </a:solidFill>
                <a:latin typeface="Arial"/>
                <a:ea typeface="Arial"/>
              </a:rPr>
              <a:t>reusable</a:t>
            </a:r>
            <a:r>
              <a:rPr lang="en-US" sz="3000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 sz="3000">
                <a:solidFill>
                  <a:srgbClr val="38761d"/>
                </a:solidFill>
                <a:latin typeface="Arial"/>
                <a:ea typeface="Arial"/>
              </a:rPr>
              <a:t>CSS</a:t>
            </a:r>
            <a:r>
              <a:rPr lang="en-US" sz="3000">
                <a:solidFill>
                  <a:srgbClr val="000000"/>
                </a:solidFill>
                <a:latin typeface="Arial"/>
                <a:ea typeface="Arial"/>
              </a:rPr>
              <a:t> that is </a:t>
            </a:r>
            <a:r>
              <a:rPr lang="en-US" sz="3000">
                <a:solidFill>
                  <a:srgbClr val="3d85c6"/>
                </a:solidFill>
                <a:latin typeface="Arial"/>
                <a:ea typeface="Arial"/>
              </a:rPr>
              <a:t>fast</a:t>
            </a:r>
            <a:r>
              <a:rPr lang="en-US" sz="3000">
                <a:solidFill>
                  <a:srgbClr val="000000"/>
                </a:solidFill>
                <a:latin typeface="Arial"/>
                <a:ea typeface="Arial"/>
              </a:rPr>
              <a:t>, </a:t>
            </a:r>
            <a:r>
              <a:rPr lang="en-US" sz="3000">
                <a:solidFill>
                  <a:srgbClr val="3d85c6"/>
                </a:solidFill>
                <a:latin typeface="Arial"/>
                <a:ea typeface="Arial"/>
              </a:rPr>
              <a:t>scalable</a:t>
            </a:r>
            <a:r>
              <a:rPr lang="en-US" sz="3000">
                <a:solidFill>
                  <a:srgbClr val="000000"/>
                </a:solidFill>
                <a:latin typeface="Arial"/>
                <a:ea typeface="Arial"/>
              </a:rPr>
              <a:t> and </a:t>
            </a:r>
            <a:r>
              <a:rPr lang="en-US" sz="3000">
                <a:solidFill>
                  <a:srgbClr val="3d85c6"/>
                </a:solidFill>
                <a:latin typeface="Arial"/>
                <a:ea typeface="Arial"/>
              </a:rPr>
              <a:t>maintainable</a:t>
            </a:r>
            <a:r>
              <a:rPr lang="en-US" sz="3000">
                <a:solidFill>
                  <a:srgbClr val="000000"/>
                </a:solidFill>
                <a:latin typeface="Arial"/>
                <a:ea typeface="Arial"/>
              </a:rPr>
              <a:t>.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Shape 196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69560" y="0"/>
            <a:ext cx="7004160" cy="5143320"/>
          </a:xfrm>
          <a:prstGeom prst="rect">
            <a:avLst/>
          </a:prstGeom>
          <a:ln>
            <a:noFill/>
          </a:ln>
        </p:spPr>
      </p:pic>
      <p:sp>
        <p:nvSpPr>
          <p:cNvPr id="122" name="CustomShape 1"/>
          <p:cNvSpPr/>
          <p:nvPr/>
        </p:nvSpPr>
        <p:spPr>
          <a:xfrm>
            <a:off x="1872720" y="534960"/>
            <a:ext cx="1932480" cy="320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1000">
                <a:solidFill>
                  <a:srgbClr val="999999"/>
                </a:solidFill>
                <a:latin typeface="Arial"/>
                <a:ea typeface="Arial"/>
              </a:rPr>
              <a:t>h1.page-title</a:t>
            </a:r>
            <a:r>
              <a:rPr lang="en-US" sz="1000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 sz="1000">
                <a:solidFill>
                  <a:srgbClr val="cc0000"/>
                </a:solidFill>
                <a:latin typeface="Arial"/>
                <a:ea typeface="Arial"/>
              </a:rPr>
              <a:t>h1 .title-underline</a:t>
            </a:r>
            <a:endParaRPr/>
          </a:p>
        </p:txBody>
      </p:sp>
      <p:sp>
        <p:nvSpPr>
          <p:cNvPr id="123" name="CustomShape 2"/>
          <p:cNvSpPr/>
          <p:nvPr/>
        </p:nvSpPr>
        <p:spPr>
          <a:xfrm>
            <a:off x="5034960" y="534960"/>
            <a:ext cx="2576160" cy="320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1000">
                <a:solidFill>
                  <a:srgbClr val="999999"/>
                </a:solidFill>
                <a:latin typeface="Arial"/>
                <a:ea typeface="Arial"/>
              </a:rPr>
              <a:t>.newsletter-block</a:t>
            </a:r>
            <a:r>
              <a:rPr lang="en-US" sz="1000">
                <a:solidFill>
                  <a:srgbClr val="cc0000"/>
                </a:solidFill>
                <a:latin typeface="Arial"/>
                <a:ea typeface="Arial"/>
              </a:rPr>
              <a:t> .block .block-gray</a:t>
            </a:r>
            <a:endParaRPr/>
          </a:p>
        </p:txBody>
      </p:sp>
      <p:sp>
        <p:nvSpPr>
          <p:cNvPr id="124" name="CustomShape 3"/>
          <p:cNvSpPr/>
          <p:nvPr/>
        </p:nvSpPr>
        <p:spPr>
          <a:xfrm>
            <a:off x="4745880" y="1697400"/>
            <a:ext cx="2576160" cy="320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1000">
                <a:solidFill>
                  <a:srgbClr val="999999"/>
                </a:solidFill>
                <a:latin typeface="Arial"/>
                <a:ea typeface="Arial"/>
              </a:rPr>
              <a:t>.recent-post-block</a:t>
            </a:r>
            <a:r>
              <a:rPr lang="en-US" sz="1000">
                <a:solidFill>
                  <a:srgbClr val="cc0000"/>
                </a:solidFill>
                <a:latin typeface="Arial"/>
                <a:ea typeface="Arial"/>
              </a:rPr>
              <a:t> .block</a:t>
            </a:r>
            <a:endParaRPr/>
          </a:p>
        </p:txBody>
      </p:sp>
      <p:sp>
        <p:nvSpPr>
          <p:cNvPr id="125" name="CustomShape 4"/>
          <p:cNvSpPr/>
          <p:nvPr/>
        </p:nvSpPr>
        <p:spPr>
          <a:xfrm>
            <a:off x="4330080" y="1448640"/>
            <a:ext cx="2576160" cy="320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1000">
                <a:solidFill>
                  <a:srgbClr val="999999"/>
                </a:solidFill>
                <a:latin typeface="Arial"/>
                <a:ea typeface="Arial"/>
              </a:rPr>
              <a:t>.newsletter-subscribe</a:t>
            </a:r>
            <a:r>
              <a:rPr lang="en-US" sz="1000">
                <a:solidFill>
                  <a:srgbClr val="cc0000"/>
                </a:solidFill>
                <a:latin typeface="Arial"/>
                <a:ea typeface="Arial"/>
              </a:rPr>
              <a:t> .btn .btn-orange</a:t>
            </a:r>
            <a:endParaRPr/>
          </a:p>
        </p:txBody>
      </p:sp>
      <p:sp>
        <p:nvSpPr>
          <p:cNvPr id="126" name="CustomShape 5"/>
          <p:cNvSpPr/>
          <p:nvPr/>
        </p:nvSpPr>
        <p:spPr>
          <a:xfrm>
            <a:off x="7255440" y="1697400"/>
            <a:ext cx="1017000" cy="320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1000">
                <a:solidFill>
                  <a:srgbClr val="999999"/>
                </a:solidFill>
                <a:latin typeface="Arial"/>
                <a:ea typeface="Arial"/>
              </a:rPr>
              <a:t>aside h3</a:t>
            </a:r>
            <a:r>
              <a:rPr lang="en-US" sz="1000">
                <a:solidFill>
                  <a:srgbClr val="cc0000"/>
                </a:solidFill>
                <a:latin typeface="Arial"/>
                <a:ea typeface="Arial"/>
              </a:rPr>
              <a:t> h3</a:t>
            </a:r>
            <a:endParaRPr/>
          </a:p>
        </p:txBody>
      </p:sp>
      <p:sp>
        <p:nvSpPr>
          <p:cNvPr id="127" name="CustomShape 6"/>
          <p:cNvSpPr/>
          <p:nvPr/>
        </p:nvSpPr>
        <p:spPr>
          <a:xfrm>
            <a:off x="5034960" y="2018520"/>
            <a:ext cx="2576160" cy="320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1000">
                <a:solidFill>
                  <a:srgbClr val="999999"/>
                </a:solidFill>
                <a:latin typeface="Arial"/>
                <a:ea typeface="Arial"/>
              </a:rPr>
              <a:t>aside ul</a:t>
            </a:r>
            <a:r>
              <a:rPr lang="en-US" sz="1000">
                <a:solidFill>
                  <a:srgbClr val="cc0000"/>
                </a:solidFill>
                <a:latin typeface="Arial"/>
                <a:ea typeface="Arial"/>
              </a:rPr>
              <a:t> .white-list</a:t>
            </a:r>
            <a:endParaRPr/>
          </a:p>
        </p:txBody>
      </p:sp>
      <p:sp>
        <p:nvSpPr>
          <p:cNvPr id="128" name="CustomShape 7"/>
          <p:cNvSpPr/>
          <p:nvPr/>
        </p:nvSpPr>
        <p:spPr>
          <a:xfrm>
            <a:off x="4679280" y="2772720"/>
            <a:ext cx="2576160" cy="320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1000">
                <a:solidFill>
                  <a:srgbClr val="999999"/>
                </a:solidFill>
                <a:latin typeface="Arial"/>
                <a:ea typeface="Arial"/>
              </a:rPr>
              <a:t>aside ul li</a:t>
            </a:r>
            <a:r>
              <a:rPr lang="en-US" sz="1000">
                <a:solidFill>
                  <a:srgbClr val="cc0000"/>
                </a:solidFill>
                <a:latin typeface="Arial"/>
                <a:ea typeface="Arial"/>
              </a:rPr>
              <a:t> .white-list-item</a:t>
            </a:r>
            <a:endParaRPr/>
          </a:p>
        </p:txBody>
      </p:sp>
      <p:sp>
        <p:nvSpPr>
          <p:cNvPr id="129" name="CustomShape 8"/>
          <p:cNvSpPr/>
          <p:nvPr/>
        </p:nvSpPr>
        <p:spPr>
          <a:xfrm>
            <a:off x="3892680" y="3627360"/>
            <a:ext cx="2354040" cy="6325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1000">
                <a:solidFill>
                  <a:srgbClr val="999999"/>
                </a:solidFill>
                <a:latin typeface="Arial"/>
                <a:ea typeface="Arial"/>
              </a:rPr>
              <a:t>aside ul li.highlight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cc0000"/>
                </a:solidFill>
                <a:latin typeface="Arial"/>
                <a:ea typeface="Arial"/>
              </a:rPr>
              <a:t>.white-list-item .white-list-item-highlight</a:t>
            </a:r>
            <a:endParaRPr/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57200" y="1184760"/>
            <a:ext cx="8229240" cy="857160"/>
          </a:xfrm>
          <a:prstGeom prst="rect">
            <a:avLst/>
          </a:prstGeom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cc0000"/>
                </a:solidFill>
                <a:latin typeface="Arial"/>
                <a:ea typeface="Arial"/>
              </a:rPr>
              <a:t>IMPORTANT NOTES</a:t>
            </a:r>
            <a:endParaRPr/>
          </a:p>
        </p:txBody>
      </p:sp>
      <p:sp>
        <p:nvSpPr>
          <p:cNvPr id="131" name="TextShape 2"/>
          <p:cNvSpPr txBox="1"/>
          <p:nvPr/>
        </p:nvSpPr>
        <p:spPr>
          <a:xfrm>
            <a:off x="196920" y="2220480"/>
            <a:ext cx="8762040" cy="274572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US" sz="2200">
                <a:solidFill>
                  <a:srgbClr val="000000"/>
                </a:solidFill>
                <a:latin typeface="Arial"/>
                <a:ea typeface="Arial"/>
              </a:rPr>
              <a:t>Avoid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</a:rPr>
              <a:t> styling </a:t>
            </a:r>
            <a:r>
              <a:rPr lang="en-US" sz="2200">
                <a:solidFill>
                  <a:srgbClr val="0b5394"/>
                </a:solidFill>
                <a:latin typeface="Arial"/>
                <a:ea typeface="Arial"/>
              </a:rPr>
              <a:t>ID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</a:rPr>
              <a:t> selectors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2200">
                <a:solidFill>
                  <a:srgbClr val="000000"/>
                </a:solidFill>
                <a:latin typeface="Arial"/>
                <a:ea typeface="Arial"/>
              </a:rPr>
              <a:t>Avoid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</a:rPr>
              <a:t> attaching </a:t>
            </a:r>
            <a:r>
              <a:rPr lang="en-US" sz="2200">
                <a:solidFill>
                  <a:srgbClr val="b45f06"/>
                </a:solidFill>
                <a:latin typeface="Arial"/>
                <a:ea typeface="Arial"/>
              </a:rPr>
              <a:t>class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</a:rPr>
              <a:t> to </a:t>
            </a:r>
            <a:r>
              <a:rPr lang="en-US" sz="2200">
                <a:solidFill>
                  <a:srgbClr val="cc0000"/>
                </a:solidFill>
                <a:latin typeface="Arial"/>
                <a:ea typeface="Arial"/>
              </a:rPr>
              <a:t>element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</a:rPr>
              <a:t> selectors, </a:t>
            </a:r>
            <a:r>
              <a:rPr lang="en-US" sz="2200">
                <a:solidFill>
                  <a:srgbClr val="999999"/>
                </a:solidFill>
                <a:latin typeface="Arial"/>
                <a:ea typeface="Arial"/>
              </a:rPr>
              <a:t>ie. a.sub-title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2200">
                <a:solidFill>
                  <a:srgbClr val="000000"/>
                </a:solidFill>
                <a:latin typeface="Arial"/>
                <a:ea typeface="Arial"/>
              </a:rPr>
              <a:t>Avoid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</a:rPr>
              <a:t> styling descendent selectors, </a:t>
            </a:r>
            <a:r>
              <a:rPr lang="en-US" sz="2200">
                <a:solidFill>
                  <a:srgbClr val="999999"/>
                </a:solidFill>
                <a:latin typeface="Arial"/>
                <a:ea typeface="Arial"/>
              </a:rPr>
              <a:t>ie. .sidebar .recen-post ul li</a:t>
            </a:r>
            <a:endParaRPr/>
          </a:p>
          <a:p>
            <a:pPr>
              <a:lnSpc>
                <a:spcPct val="100000"/>
              </a:lnSpc>
            </a:pPr>
            <a:r>
              <a:rPr b="1" lang="en-US" sz="2200">
                <a:solidFill>
                  <a:srgbClr val="000000"/>
                </a:solidFill>
                <a:latin typeface="Arial"/>
                <a:ea typeface="Arial"/>
              </a:rPr>
              <a:t>Avoid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 sz="2200">
                <a:solidFill>
                  <a:srgbClr val="bf9000"/>
                </a:solidFill>
                <a:latin typeface="Arial"/>
                <a:ea typeface="Arial"/>
              </a:rPr>
              <a:t>!important</a:t>
            </a:r>
            <a:endParaRPr/>
          </a:p>
        </p:txBody>
      </p:sp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1113120"/>
            <a:ext cx="8229240" cy="857160"/>
          </a:xfrm>
          <a:prstGeom prst="rect">
            <a:avLst/>
          </a:prstGeom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38761d"/>
                </a:solidFill>
                <a:latin typeface="Arial"/>
                <a:ea typeface="Arial"/>
              </a:rPr>
              <a:t>YOU SHOULD READ</a:t>
            </a:r>
            <a:endParaRPr/>
          </a:p>
        </p:txBody>
      </p:sp>
      <p:pic>
        <p:nvPicPr>
          <p:cNvPr id="133" name="Shape 216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19280" y="2170080"/>
            <a:ext cx="5905080" cy="235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1228320"/>
            <a:ext cx="8229240" cy="369720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cc0000"/>
                </a:solidFill>
                <a:latin typeface="Arial"/>
                <a:ea typeface="Arial"/>
              </a:rPr>
              <a:t>THANKS FOR YOUR ATTENTION</a:t>
            </a:r>
            <a:endParaRPr/>
          </a:p>
        </p:txBody>
      </p:sp>
      <p:pic>
        <p:nvPicPr>
          <p:cNvPr id="135" name="Shape 22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130640" y="2279520"/>
            <a:ext cx="1197360" cy="253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8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5297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378360" y="1613880"/>
            <a:ext cx="8229240" cy="372528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4200">
                <a:solidFill>
                  <a:srgbClr val="000000"/>
                </a:solidFill>
                <a:latin typeface="Arial"/>
                <a:ea typeface="Arial"/>
              </a:rPr>
              <a:t>CODE </a:t>
            </a:r>
            <a:r>
              <a:rPr lang="en-US" sz="4200">
                <a:solidFill>
                  <a:srgbClr val="cc0000"/>
                </a:solidFill>
                <a:latin typeface="Arial"/>
                <a:ea typeface="Arial"/>
              </a:rPr>
              <a:t>RE-USE</a:t>
            </a:r>
            <a:r>
              <a:rPr lang="en-US" sz="4200">
                <a:solidFill>
                  <a:srgbClr val="000000"/>
                </a:solidFill>
                <a:latin typeface="Arial"/>
                <a:ea typeface="Arial"/>
              </a:rPr>
              <a:t> IS ALMOST </a:t>
            </a:r>
            <a:r>
              <a:rPr lang="en-US" sz="4200">
                <a:solidFill>
                  <a:srgbClr val="666666"/>
                </a:solidFill>
                <a:latin typeface="Arial"/>
                <a:ea typeface="Arial"/>
              </a:rPr>
              <a:t>NONEXISTENT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999999"/>
                </a:solidFill>
                <a:latin typeface="Arial"/>
                <a:ea typeface="Arial"/>
              </a:rPr>
              <a:t>people don’t trust other developers code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88600" y="2167920"/>
            <a:ext cx="3943800" cy="899640"/>
          </a:xfrm>
          <a:prstGeom prst="rect">
            <a:avLst/>
          </a:prstGeom>
        </p:spPr>
        <p:txBody>
          <a:bodyPr tIns="91440" bIns="91440"/>
          <a:p>
            <a:pPr algn="r">
              <a:lnSpc>
                <a:spcPct val="100000"/>
              </a:lnSpc>
            </a:pPr>
            <a:r>
              <a:rPr lang="en-US" sz="3000">
                <a:solidFill>
                  <a:srgbClr val="cc0000"/>
                </a:solidFill>
                <a:latin typeface="Arial"/>
                <a:ea typeface="Arial"/>
              </a:rPr>
              <a:t>Anything re-usable?</a:t>
            </a:r>
            <a:endParaRPr/>
          </a:p>
        </p:txBody>
      </p:sp>
      <p:pic>
        <p:nvPicPr>
          <p:cNvPr id="94" name="Shape 109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891680" y="1179360"/>
            <a:ext cx="2721240" cy="3567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7200" y="1451880"/>
            <a:ext cx="8229240" cy="347364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4200">
                <a:solidFill>
                  <a:srgbClr val="bf9000"/>
                </a:solidFill>
                <a:latin typeface="Arial"/>
                <a:ea typeface="Arial"/>
              </a:rPr>
              <a:t>OVERRIDING</a:t>
            </a:r>
            <a:r>
              <a:rPr lang="en-US" sz="4200">
                <a:solidFill>
                  <a:srgbClr val="000000"/>
                </a:solidFill>
                <a:latin typeface="Arial"/>
                <a:ea typeface="Arial"/>
              </a:rPr>
              <a:t> IS VERY COMPLEX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999999"/>
                </a:solidFill>
                <a:latin typeface="Arial"/>
                <a:ea typeface="Arial"/>
              </a:rPr>
              <a:t>Almost my css lines of code is overridden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Shape 119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658240" y="1303200"/>
            <a:ext cx="3827160" cy="326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457200" y="1438560"/>
            <a:ext cx="8229240" cy="359856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4200">
                <a:solidFill>
                  <a:srgbClr val="000000"/>
                </a:solidFill>
                <a:latin typeface="Arial"/>
                <a:ea typeface="Arial"/>
              </a:rPr>
              <a:t>FILE SIZE JUST KEEPS GETTING </a:t>
            </a:r>
            <a:r>
              <a:rPr lang="en-US" sz="4200">
                <a:solidFill>
                  <a:srgbClr val="6aa84f"/>
                </a:solidFill>
                <a:latin typeface="Arial"/>
                <a:ea typeface="Arial"/>
              </a:rPr>
              <a:t>BIGGER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999999"/>
                </a:solidFill>
                <a:latin typeface="Arial"/>
                <a:ea typeface="Arial"/>
              </a:rPr>
              <a:t>As the site evolves we continuously modify the CSS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129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pic>
        <p:nvPicPr>
          <p:cNvPr id="99" name="Shape 130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1314360"/>
            <a:ext cx="9143640" cy="1655280"/>
          </a:xfrm>
          <a:prstGeom prst="rect">
            <a:avLst/>
          </a:prstGeom>
          <a:ln>
            <a:noFill/>
          </a:ln>
        </p:spPr>
      </p:pic>
      <p:sp>
        <p:nvSpPr>
          <p:cNvPr id="100" name="TextShape 1"/>
          <p:cNvSpPr txBox="1"/>
          <p:nvPr/>
        </p:nvSpPr>
        <p:spPr>
          <a:xfrm>
            <a:off x="0" y="1314360"/>
            <a:ext cx="9143640" cy="1654920"/>
          </a:xfrm>
          <a:prstGeom prst="rect">
            <a:avLst/>
          </a:prstGeom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4800">
                <a:solidFill>
                  <a:srgbClr val="38761d"/>
                </a:solidFill>
                <a:latin typeface="Arial"/>
                <a:ea typeface="Arial"/>
              </a:rPr>
              <a:t>SOLUTION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3000">
                <a:solidFill>
                  <a:srgbClr val="666666"/>
                </a:solidFill>
                <a:latin typeface="Arial"/>
                <a:ea typeface="Arial"/>
              </a:rPr>
              <a:t>Object Oriented CSS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